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heme/theme2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76" r:id="rId3"/>
    <p:sldId id="277" r:id="rId4"/>
    <p:sldId id="278" r:id="rId5"/>
    <p:sldId id="279" r:id="rId6"/>
    <p:sldId id="282" r:id="rId7"/>
    <p:sldId id="281" r:id="rId8"/>
    <p:sldId id="280" r:id="rId9"/>
    <p:sldId id="273" r:id="rId10"/>
    <p:sldId id="284" r:id="rId11"/>
    <p:sldId id="270" r:id="rId12"/>
    <p:sldId id="283" r:id="rId13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7" autoAdjust="0"/>
    <p:restoredTop sz="94660"/>
  </p:normalViewPr>
  <p:slideViewPr>
    <p:cSldViewPr>
      <p:cViewPr varScale="1">
        <p:scale>
          <a:sx n="81" d="100"/>
          <a:sy n="81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32EF2841-2643-4F95-B214-7CF404E8138A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6962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0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 descr="image_Cover2_PPT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657600" y="2490787"/>
            <a:ext cx="4648200" cy="1362075"/>
          </a:xfrm>
        </p:spPr>
        <p:txBody>
          <a:bodyPr anchor="t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657600" y="990600"/>
            <a:ext cx="4648200" cy="1500187"/>
          </a:xfrm>
        </p:spPr>
        <p:txBody>
          <a:bodyPr anchor="b"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87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63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7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85800" y="15240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5240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59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10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5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8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5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55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7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515100" y="3810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3810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Verdana"/>
                <a:ea typeface="+mn-ea"/>
                <a:cs typeface="Verdana"/>
              </a:defRPr>
            </a:lvl1pPr>
          </a:lstStyle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‹#›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0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image_Page2b_PPT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685800" y="381000"/>
            <a:ext cx="655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685800" y="1524000"/>
            <a:ext cx="7772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3886200" y="60198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990000"/>
                </a:solidFill>
                <a:latin typeface="Verdana" pitchFamily="-112" charset="0"/>
              </a:defRPr>
            </a:lvl1pPr>
          </a:lstStyle>
          <a:p>
            <a:r>
              <a:rPr lang="en-CA"/>
              <a:t>Click View then Header and Footer to change this 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Verdana"/>
          <a:ea typeface="ＭＳ Ｐゴシック" pitchFamily="-112" charset="-128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Verdana" pitchFamily="-112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Verdana" pitchFamily="-112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Verdana" pitchFamily="-112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Verdana" pitchFamily="-112" charset="0"/>
          <a:ea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 Black" pitchFamily="-11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 Black" pitchFamily="-11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 Black" pitchFamily="-11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 Black" pitchFamily="-11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Verdana"/>
          <a:ea typeface="ＭＳ Ｐゴシック" pitchFamily="-112" charset="-128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ＭＳ Ｐゴシック" pitchFamily="-110" charset="-128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Verdana"/>
          <a:ea typeface="ＭＳ Ｐゴシック" pitchFamily="-110" charset="-128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/>
          <a:ea typeface="ＭＳ Ｐゴシック" pitchFamily="-110" charset="-128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/>
          <a:ea typeface="ＭＳ Ｐゴシック" pitchFamily="-110" charset="-128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5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6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8.jpe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7" Type="http://schemas.openxmlformats.org/officeDocument/2006/relationships/image" Target="../media/image9.jpe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83568" y="1346845"/>
            <a:ext cx="7622232" cy="1362075"/>
          </a:xfrm>
        </p:spPr>
        <p:txBody>
          <a:bodyPr/>
          <a:lstStyle/>
          <a:p>
            <a:r>
              <a:rPr lang="en-CA" b="1" dirty="0" smtClean="0"/>
              <a:t>Regulations as a new Dimension in Business Intelligence</a:t>
            </a:r>
            <a:endParaRPr lang="en-US" dirty="0" smtClean="0">
              <a:latin typeface="Verdana" pitchFamily="-112" charset="0"/>
            </a:endParaRPr>
          </a:p>
        </p:txBody>
      </p:sp>
      <p:sp>
        <p:nvSpPr>
          <p:cNvPr id="14339" name="Text Placeholder 5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2339752" y="3717032"/>
            <a:ext cx="5966048" cy="1500188"/>
          </a:xfrm>
        </p:spPr>
        <p:txBody>
          <a:bodyPr/>
          <a:lstStyle/>
          <a:p>
            <a:r>
              <a:rPr lang="en-CA" b="1" dirty="0" smtClean="0"/>
              <a:t>Omar Badreddin</a:t>
            </a:r>
            <a:endParaRPr lang="en-CA" b="1" dirty="0" smtClean="0"/>
          </a:p>
          <a:p>
            <a:r>
              <a:rPr lang="en-CA" dirty="0" smtClean="0"/>
              <a:t>obadr024@uottawa.ca</a:t>
            </a:r>
            <a:endParaRPr lang="en-CA" u="sng" dirty="0"/>
          </a:p>
        </p:txBody>
      </p:sp>
      <p:sp>
        <p:nvSpPr>
          <p:cNvPr id="2" name="TextBox 1"/>
          <p:cNvSpPr txBox="1"/>
          <p:nvPr>
            <p:custDataLst>
              <p:tags r:id="rId4"/>
            </p:custDataLst>
          </p:nvPr>
        </p:nvSpPr>
        <p:spPr>
          <a:xfrm>
            <a:off x="1763688" y="2780928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/>
              <a:t>Continuous Improvement of Regulations and Compliance by </a:t>
            </a:r>
            <a:r>
              <a:rPr lang="en-CA" dirty="0" smtClean="0"/>
              <a:t> Complementing </a:t>
            </a:r>
            <a:r>
              <a:rPr lang="en-CA" dirty="0"/>
              <a:t>Business Intelligence Tools with Goal Analysis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From Regulations to Business Intelligence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2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pic>
        <p:nvPicPr>
          <p:cNvPr id="5" name="Picture 2" descr="http://www.standardpro.com/blog/wp-content/uploads/2012/04/Legislations1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33214"/>
            <a:ext cx="265263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33214"/>
            <a:ext cx="325697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triped Right Arrow 5"/>
          <p:cNvSpPr/>
          <p:nvPr>
            <p:custDataLst>
              <p:tags r:id="rId6"/>
            </p:custDataLst>
          </p:nvPr>
        </p:nvSpPr>
        <p:spPr bwMode="auto">
          <a:xfrm>
            <a:off x="3203848" y="2996952"/>
            <a:ext cx="1944216" cy="1008112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1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95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The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smtClean="0"/>
              <a:t>Regulations are not well structured</a:t>
            </a:r>
          </a:p>
          <a:p>
            <a:r>
              <a:rPr lang="en-CA" dirty="0" smtClean="0"/>
              <a:t>Hard to measure compliance</a:t>
            </a:r>
          </a:p>
          <a:p>
            <a:r>
              <a:rPr lang="en-CA" dirty="0" smtClean="0"/>
              <a:t>Regulations overlap, compliment and conflict with each other</a:t>
            </a:r>
          </a:p>
          <a:p>
            <a:r>
              <a:rPr lang="en-CA" dirty="0" smtClean="0"/>
              <a:t>Regulations prescriptive, intentions are implicit.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Cannot reason about regulations like we reason about other dimensions “Location, Time, Measure,..”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3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sp>
        <p:nvSpPr>
          <p:cNvPr id="5" name="Striped Right Arrow 4"/>
          <p:cNvSpPr/>
          <p:nvPr>
            <p:custDataLst>
              <p:tags r:id="rId5"/>
            </p:custDataLst>
          </p:nvPr>
        </p:nvSpPr>
        <p:spPr bwMode="auto">
          <a:xfrm rot="5400000">
            <a:off x="3599892" y="3032956"/>
            <a:ext cx="756084" cy="1692188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1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8346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The Approach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67544" y="1524000"/>
            <a:ext cx="8352928" cy="3886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CA" dirty="0" smtClean="0"/>
              <a:t>Rewrite regulations so they are outcome based</a:t>
            </a:r>
          </a:p>
          <a:p>
            <a:pPr lvl="1"/>
            <a:r>
              <a:rPr lang="en-CA" dirty="0" smtClean="0"/>
              <a:t>The intention behind legislation become explicit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Identify regulations structure</a:t>
            </a:r>
          </a:p>
          <a:p>
            <a:pPr lvl="1"/>
            <a:r>
              <a:rPr lang="en-CA" dirty="0" smtClean="0"/>
              <a:t>Tree structure?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Identify relationships between each regulations</a:t>
            </a:r>
          </a:p>
          <a:p>
            <a:pPr lvl="1"/>
            <a:r>
              <a:rPr lang="en-CA" dirty="0" smtClean="0"/>
              <a:t>R1 &amp; R2, R1 OR R2.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Identify weights for each regulations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Identify KPIs for each regulation</a:t>
            </a:r>
          </a:p>
          <a:p>
            <a:pPr lvl="1"/>
            <a:r>
              <a:rPr lang="en-CA" dirty="0" smtClean="0"/>
              <a:t>Typically available from inspection or assessment sheets.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Calculate compliance of each regulation (and their composition) using Goal Modeling.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 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4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96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The Outcome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smtClean="0"/>
              <a:t>Compliant (Yes/No) -&gt; Level of compliance</a:t>
            </a:r>
          </a:p>
          <a:p>
            <a:r>
              <a:rPr lang="en-CA" dirty="0" smtClean="0"/>
              <a:t>Use BI techniques to reason about compliance</a:t>
            </a:r>
          </a:p>
          <a:p>
            <a:pPr lvl="1"/>
            <a:r>
              <a:rPr lang="en-CA" dirty="0" smtClean="0"/>
              <a:t>Drill down</a:t>
            </a:r>
          </a:p>
          <a:p>
            <a:pPr lvl="1"/>
            <a:r>
              <a:rPr lang="en-CA" dirty="0" smtClean="0"/>
              <a:t>Dashboards</a:t>
            </a:r>
          </a:p>
          <a:p>
            <a:r>
              <a:rPr lang="en-CA" dirty="0" smtClean="0"/>
              <a:t>Identify Compliance patterns</a:t>
            </a:r>
          </a:p>
          <a:p>
            <a:pPr lvl="1"/>
            <a:r>
              <a:rPr lang="en-CA" dirty="0" smtClean="0"/>
              <a:t>Also focus on improving regulations and not only compliance.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5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03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The How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>
                <a:solidFill>
                  <a:schemeClr val="bg1">
                    <a:lumMod val="50000"/>
                  </a:schemeClr>
                </a:solidFill>
              </a:rPr>
              <a:t>1 and 4 Outcome based regulations and weights</a:t>
            </a:r>
          </a:p>
          <a:p>
            <a:pPr>
              <a:buFont typeface="Wingdings" pitchFamily="2" charset="2"/>
              <a:buChar char="Ø"/>
            </a:pPr>
            <a:r>
              <a:rPr lang="en-CA" dirty="0" smtClean="0"/>
              <a:t>Domain experts (layers, Operations)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2 and 3 Regulation </a:t>
            </a: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structure </a:t>
            </a: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and composition</a:t>
            </a:r>
            <a:endParaRPr lang="en-CA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CA" dirty="0"/>
              <a:t>Parsing regulation source </a:t>
            </a:r>
            <a:r>
              <a:rPr lang="en-CA" dirty="0" smtClean="0"/>
              <a:t>text</a:t>
            </a:r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 marL="0" indent="0">
              <a:buNone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5 Identify KPIs</a:t>
            </a:r>
          </a:p>
          <a:p>
            <a:pPr>
              <a:buFont typeface="Wingdings" pitchFamily="2" charset="2"/>
              <a:buChar char="Ø"/>
            </a:pPr>
            <a:r>
              <a:rPr lang="en-CA" dirty="0"/>
              <a:t>Inspection, Assessments, Enforcement </a:t>
            </a:r>
            <a:r>
              <a:rPr lang="en-CA" dirty="0"/>
              <a:t>manual</a:t>
            </a: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 smtClean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 smtClean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6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874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The How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>
                <a:solidFill>
                  <a:schemeClr val="bg1">
                    <a:lumMod val="50000"/>
                  </a:schemeClr>
                </a:solidFill>
              </a:rPr>
              <a:t>5 Calculate compliance</a:t>
            </a:r>
            <a:endParaRPr lang="en-C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7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grpSp>
        <p:nvGrpSpPr>
          <p:cNvPr id="18" name="Group 17"/>
          <p:cNvGrpSpPr/>
          <p:nvPr>
            <p:custDataLst>
              <p:tags r:id="rId5"/>
            </p:custDataLst>
          </p:nvPr>
        </p:nvGrpSpPr>
        <p:grpSpPr>
          <a:xfrm>
            <a:off x="1848000" y="2062726"/>
            <a:ext cx="5748336" cy="3454506"/>
            <a:chOff x="1475183" y="1928860"/>
            <a:chExt cx="6829821" cy="411985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327" y="1928860"/>
              <a:ext cx="3390652" cy="4119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75183" y="2630540"/>
              <a:ext cx="1800200" cy="461665"/>
              <a:chOff x="1475656" y="1967607"/>
              <a:chExt cx="1800200" cy="46166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475656" y="1967607"/>
                <a:ext cx="8851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>
                    <a:solidFill>
                      <a:srgbClr val="990000"/>
                    </a:solidFill>
                    <a:latin typeface="Calibri" pitchFamily="34" charset="0"/>
                    <a:cs typeface="Calibri" pitchFamily="34" charset="0"/>
                  </a:rPr>
                  <a:t>Actor</a:t>
                </a:r>
                <a:endParaRPr lang="en-CA" b="1" dirty="0">
                  <a:solidFill>
                    <a:srgbClr val="99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" name="Right Arrow 7"/>
              <p:cNvSpPr/>
              <p:nvPr/>
            </p:nvSpPr>
            <p:spPr bwMode="auto">
              <a:xfrm>
                <a:off x="2411760" y="2118047"/>
                <a:ext cx="864096" cy="230833"/>
              </a:xfrm>
              <a:prstGeom prst="rightArrow">
                <a:avLst/>
              </a:prstGeom>
              <a:solidFill>
                <a:srgbClr val="FF8585"/>
              </a:solidFill>
              <a:ln w="9525" cap="flat" cmpd="sng" algn="ctr">
                <a:solidFill>
                  <a:srgbClr val="99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-110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427511" y="3227837"/>
              <a:ext cx="3250592" cy="461665"/>
              <a:chOff x="4427984" y="2780928"/>
              <a:chExt cx="3250592" cy="461665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868144" y="2780928"/>
                <a:ext cx="18104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>
                    <a:solidFill>
                      <a:srgbClr val="990000"/>
                    </a:solidFill>
                    <a:latin typeface="Calibri" pitchFamily="34" charset="0"/>
                    <a:cs typeface="Calibri" pitchFamily="34" charset="0"/>
                  </a:rPr>
                  <a:t>Contribution</a:t>
                </a:r>
                <a:endParaRPr lang="en-CA" b="1" dirty="0">
                  <a:solidFill>
                    <a:srgbClr val="99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" name="Right Arrow 10"/>
              <p:cNvSpPr/>
              <p:nvPr/>
            </p:nvSpPr>
            <p:spPr bwMode="auto">
              <a:xfrm rot="10800000">
                <a:off x="4427984" y="2887226"/>
                <a:ext cx="1476474" cy="230834"/>
              </a:xfrm>
              <a:prstGeom prst="rightArrow">
                <a:avLst/>
              </a:prstGeom>
              <a:solidFill>
                <a:srgbClr val="FF8585"/>
              </a:solidFill>
              <a:ln w="9525" cap="flat" cmpd="sng" algn="ctr">
                <a:solidFill>
                  <a:srgbClr val="99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-110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566310" y="4667997"/>
              <a:ext cx="1635318" cy="461665"/>
              <a:chOff x="1566783" y="4005064"/>
              <a:chExt cx="1635318" cy="46166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566783" y="4005064"/>
                <a:ext cx="7729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>
                    <a:solidFill>
                      <a:srgbClr val="990000"/>
                    </a:solidFill>
                    <a:latin typeface="Calibri" pitchFamily="34" charset="0"/>
                    <a:cs typeface="Calibri" pitchFamily="34" charset="0"/>
                  </a:rPr>
                  <a:t>Goal</a:t>
                </a:r>
                <a:endParaRPr lang="en-CA" b="1" dirty="0">
                  <a:solidFill>
                    <a:srgbClr val="99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" name="Right Arrow 13"/>
              <p:cNvSpPr/>
              <p:nvPr/>
            </p:nvSpPr>
            <p:spPr bwMode="auto">
              <a:xfrm>
                <a:off x="2338005" y="4128391"/>
                <a:ext cx="864096" cy="230833"/>
              </a:xfrm>
              <a:prstGeom prst="rightArrow">
                <a:avLst/>
              </a:prstGeom>
              <a:solidFill>
                <a:srgbClr val="FF8585"/>
              </a:solidFill>
              <a:ln w="9525" cap="flat" cmpd="sng" algn="ctr">
                <a:solidFill>
                  <a:srgbClr val="99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-110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6155703" y="5587045"/>
              <a:ext cx="2149301" cy="461665"/>
              <a:chOff x="6341312" y="4924112"/>
              <a:chExt cx="2149301" cy="46166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164288" y="4924112"/>
                <a:ext cx="1326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>
                    <a:solidFill>
                      <a:srgbClr val="990000"/>
                    </a:solidFill>
                    <a:latin typeface="Calibri" pitchFamily="34" charset="0"/>
                    <a:cs typeface="Calibri" pitchFamily="34" charset="0"/>
                  </a:rPr>
                  <a:t>Indicator</a:t>
                </a:r>
                <a:endParaRPr lang="en-CA" b="1" dirty="0">
                  <a:solidFill>
                    <a:srgbClr val="99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" name="Right Arrow 16"/>
              <p:cNvSpPr/>
              <p:nvPr/>
            </p:nvSpPr>
            <p:spPr bwMode="auto">
              <a:xfrm rot="10800000">
                <a:off x="6341312" y="5039527"/>
                <a:ext cx="864096" cy="230833"/>
              </a:xfrm>
              <a:prstGeom prst="rightArrow">
                <a:avLst/>
              </a:prstGeom>
              <a:solidFill>
                <a:srgbClr val="FF8585"/>
              </a:solidFill>
              <a:ln w="9525" cap="flat" cmpd="sng" algn="ctr">
                <a:solidFill>
                  <a:srgbClr val="99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-110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05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Regulations as a Goal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8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pic>
        <p:nvPicPr>
          <p:cNvPr id="5" name="Picture 2" descr="C:\Users\Omar\Dropbox\Excel files - Processed\ASP Class1 - Oct_09_2012-GRLGraph1144-COMPLETE MODEL.pn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8912"/>
            <a:ext cx="9144000" cy="11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404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9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90" y="0"/>
            <a:ext cx="9216490" cy="659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77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Regulations in BI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10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pic>
        <p:nvPicPr>
          <p:cNvPr id="5" name="Picture 32" descr="G:\ABA\Operational Performance Framework\Images\OPF Deck Update Images\dashboard2.jpe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616204"/>
            <a:ext cx="832601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>
            <p:custDataLst>
              <p:tags r:id="rId5"/>
            </p:custDataLst>
          </p:nvPr>
        </p:nvSpPr>
        <p:spPr>
          <a:xfrm>
            <a:off x="5004048" y="5227796"/>
            <a:ext cx="3616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latin typeface="Calibri" pitchFamily="34" charset="0"/>
                <a:cs typeface="Calibri" pitchFamily="34" charset="0"/>
              </a:rPr>
              <a:t>[Note: fake data and diagrams used here]</a:t>
            </a:r>
            <a:endParaRPr lang="en-CA" sz="1600" dirty="0"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8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/>
              <a:t>Some Lessons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Modeling is beneficial</a:t>
            </a:r>
          </a:p>
          <a:p>
            <a:pPr lvl="1"/>
            <a:r>
              <a:rPr lang="en-CA" sz="2400" dirty="0" smtClean="0"/>
              <a:t>Removes ambiguities</a:t>
            </a:r>
          </a:p>
          <a:p>
            <a:pPr lvl="1"/>
            <a:r>
              <a:rPr lang="en-CA" sz="2400" dirty="0" smtClean="0"/>
              <a:t>Helps identify indicators</a:t>
            </a:r>
          </a:p>
          <a:p>
            <a:r>
              <a:rPr lang="en-CA" sz="2400" dirty="0" smtClean="0"/>
              <a:t>Iterate </a:t>
            </a:r>
            <a:r>
              <a:rPr lang="en-CA" sz="2400" dirty="0"/>
              <a:t>modeling and regulation </a:t>
            </a:r>
            <a:r>
              <a:rPr lang="en-CA" sz="2400" dirty="0" smtClean="0"/>
              <a:t>drafting</a:t>
            </a: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endParaRPr lang="en-CA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Research Café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11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Verdana" pitchFamily="-112" charset="0"/>
              </a:rPr>
              <a:t>CSER</a:t>
            </a:r>
            <a:r>
              <a:rPr lang="en-CA" sz="1200" dirty="0" smtClean="0">
                <a:solidFill>
                  <a:srgbClr val="990000"/>
                </a:solidFill>
                <a:latin typeface="Verdana" pitchFamily="-112" charset="0"/>
              </a:rPr>
              <a:t> 2012	p.</a:t>
            </a:r>
            <a:fld id="{3688670B-7612-4C1C-B41A-2FCD10A76C2D}" type="slidenum">
              <a:rPr lang="en-CA" sz="1200" smtClean="0">
                <a:solidFill>
                  <a:srgbClr val="990000"/>
                </a:solidFill>
                <a:latin typeface="Verdana" pitchFamily="-112" charset="0"/>
              </a:rPr>
              <a:pPr/>
              <a:t>12</a:t>
            </a:fld>
            <a:endParaRPr lang="en-CA" sz="1200" dirty="0" smtClean="0">
              <a:solidFill>
                <a:srgbClr val="990000"/>
              </a:solidFill>
              <a:latin typeface="Verdana" pitchFamily="-112" charset="0"/>
            </a:endParaRPr>
          </a:p>
        </p:txBody>
      </p:sp>
      <p:pic>
        <p:nvPicPr>
          <p:cNvPr id="5" name="Picture 4" descr="thank_You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-304800"/>
            <a:ext cx="9128125" cy="624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42845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zsklA57CeojJYrvfqqnk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UrVSDUPleE2S2afA2cFH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JEL0UV4lStxxTqIsdNT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H5pkZQobEaLjvcdRTVpai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puDmakKsUnqg2ymGU5Fa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doeuAjSt0mxGUHDG4q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Se9Evd0ku7V6HpYVP981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UuSrYgoBJ12ol94Q46R8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AchFKeh3etskFM4eKVT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j4ORZ429LTFSheGBEms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USPo40R7cCQIwTdRSfc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yFMuPx8hwVVgobYtV4b2z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O9LktKM6gWIdjaBzbjYV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Mgv1Spk8Q28hQDIu4oup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bRORlSR3DbUnvPrSmM7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41jYRGfzqFeNIk93yYfY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6WfdFCw7DyTR6QvSucCt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FzMvhOONS7HzVnID1C3i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RdjyGu3mvhBhGqalIjP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9xU79QaZqUsYGVhXg8jPK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ij52dRhkZd17HFoqwESn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8jZvSnrawQ2XfB16DjI5V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XydByPBEWm8VaM3HYTTOH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5JqNoq0yFYqTlqigOBzR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jqf3WkOc6xMttbLraDoH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ugqCpI5hfPgpU7m9n4dR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lzXO53aodvYFO9OqwCIV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w4z4ohNzaPoaURFAC16R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qeiclWyB8PtD2Sf1FTBEk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gEfWLVZHPZ5LDkLbVQ1zH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HhOMlBmcgYqiXEXpbCBr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xhfUftXKDKrIXX7ZAokC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klm7dwFoYgycJxxrlSevk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QfH0hb2d6nLqWTx8gr5eM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Kezr82sodMFu6qdftmK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rjADTcCNq6SF6XLHKTaE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DhprI2cCR21XiVZOfPPA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MO0trxJtzvcTFjesuzBNf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E8EQIWDlOoKXvAqfBETns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ofFzNlfZZqWaROBONPe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LdI6xISyP2RALHJ4DcCRCV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FVbjmlC4G6zTSkdmRDD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bLgMC879HZRSuJNkCJld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nOeIpxirVOsHt9VxJcvVZ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6Mh2t1EfFvhHeHFGAyrfu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H1nAp2fUhUKxnrxUJAQf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pMgDp4Z9I9Fg6dkO7gc1x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XWMt0PtU4J3EBAkLDaU8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R7ljAUtA32wSPjRV4aFN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drCJulD17olm4E7HfzruF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UHLqhP99KhPTCjfFoxaMb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8JL0UH6KsowVTTGQp7W2V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wtfcNmV6mAgcjTYtrVUn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P8Le0o9jxD51chLHTKPl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FGANSWG07yazD6rzmwX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4t0vmXw1jaFOnSAh2JO5vK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6iGGIJ2axBVUt4EcwdDwv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QDEFgknioZS2Ah7ceWYX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DJCmV90Kpw7ys212tHMfc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0Rk5lqV9U4IwQeKVUSD8r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1rum5jYGyxxg0V2TpeiE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U1P4abthaKmIHaSy3GLIY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1b26ZziyXylFxsx08Ncg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95erFnmNmHGks8agB55agB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UheS0QaBTRol0E24bTYCN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n1Dp13yXvHcehKS7zrolF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gcsTY4BjiKZ5UcfAP63Vm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R2lw7OWsnjTIfRULxN6I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8Lnhc4kwdr9TKrW75tmco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bQGSYChiJ7z3HwGSxYLx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0rNEH1zy9iHwbrwcmUW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bnfBoBPeDUHfPf4kUfIb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vLBLDgx2gQyYmpjReYpe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hmakellCQBnwefqo5CYJV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NPVCh72ZGqeOT15gafuC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jIBZEVODKr2CylpC4dzRU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iKOl6vp3l8C5hyRmIbT3B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0zqVpHkyn9S50wAUmaFUk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pmoiPsIfjSuvc1ht6b2F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hsKRyag2VomqbCfCZa2c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aguusGy7jMyubbPezduTH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J4PcBNKtFRhvE4VyXUxYh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8LPEdtbRDA1xoUFXnwyf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5Vxyk42guesLYGqL8x0uZ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CxxEhXarIIz3Qi6Sp9B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TmTIWSOJkXYwgEUdSRO1z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zLpdfbfZyLwr0U1NqKjkM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3pDzt1EBkovy3L8q2LUs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2CPn55YphNzPIZAFIelX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s1oJwW6HQ9lun8AJKFjz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WrRfEZIyqkz6m0J5VyCV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e38Pm3G7dwUGovPqZGIn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BCAVCiMkv0fsDcw9luJd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ewEkfJgPM4hDNr23qIID"/>
</p:tagLst>
</file>

<file path=ppt/theme/theme1.xml><?xml version="1.0" encoding="utf-8"?>
<a:theme xmlns:a="http://schemas.openxmlformats.org/drawingml/2006/main" name="uOttawa-powerpoint-template">
  <a:themeElements>
    <a:clrScheme name="Garn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arne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lnDef>
  </a:objectDefaults>
  <a:extraClrSchemeLst>
    <a:extraClrScheme>
      <a:clrScheme name="Garn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ne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ne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ne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n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n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n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uOttawa-powerpoint-template</Template>
  <TotalTime>1407</TotalTime>
  <Words>277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uOttawa-powerpoint-template</vt:lpstr>
      <vt:lpstr>Regulations as a new Dimension in Business Intelligence</vt:lpstr>
      <vt:lpstr>From Regulations to Business Intelligence</vt:lpstr>
      <vt:lpstr>The Problem</vt:lpstr>
      <vt:lpstr>The Approach</vt:lpstr>
      <vt:lpstr>The Outcome</vt:lpstr>
      <vt:lpstr>The How</vt:lpstr>
      <vt:lpstr>The How </vt:lpstr>
      <vt:lpstr>Regulations as a Goal Model</vt:lpstr>
      <vt:lpstr>PowerPoint Presentation</vt:lpstr>
      <vt:lpstr>Regulations in BI</vt:lpstr>
      <vt:lpstr>Some Lessons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Amyot</dc:creator>
  <cp:lastModifiedBy>Omar</cp:lastModifiedBy>
  <cp:revision>38</cp:revision>
  <dcterms:created xsi:type="dcterms:W3CDTF">2012-09-26T01:59:10Z</dcterms:created>
  <dcterms:modified xsi:type="dcterms:W3CDTF">2012-11-04T15:33:40Z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false</vt:lpwstr>
  </property>
  <property fmtid="{D5CDD505-2E9C-101B-9397-08002B2CF9AE}" pid="3" name="Google.Documents.DocumentId">
    <vt:lpwstr>1b66ma8Chul0w1cqhm4vkv7DH79qDymuU9oSZz0I5T2w</vt:lpwstr>
  </property>
  <property fmtid="{D5CDD505-2E9C-101B-9397-08002B2CF9AE}" pid="4" name="Google.Documents.RevisionId">
    <vt:lpwstr>05050944578428386339</vt:lpwstr>
  </property>
  <property fmtid="{D5CDD505-2E9C-101B-9397-08002B2CF9AE}" pid="5" name="Google.Documents.PreviousRevisionId">
    <vt:lpwstr>06587637268982972680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